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59" r:id="rId7"/>
    <p:sldId id="263" r:id="rId8"/>
    <p:sldId id="261" r:id="rId9"/>
    <p:sldId id="265" r:id="rId10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>
        <p:scale>
          <a:sx n="80" d="100"/>
          <a:sy n="80" d="100"/>
        </p:scale>
        <p:origin x="-342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C7E2EF20-D419-45EF-816C-7B602A766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xmlns="" id="{B3915503-4366-420C-A971-3BE5F7DC0D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37654316-7459-4C3B-8B6D-5FF138301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41D4D-2817-4E69-8EAC-9F14180A618A}" type="datetimeFigureOut">
              <a:rPr lang="he-IL" smtClean="0"/>
              <a:t>י"ט/חשון/תשפ"ג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8F3825B0-B6A9-4007-B7BC-2396C9AA6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38760194-BB0C-4241-816E-9EEAC556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3296-9F5D-474C-93B7-3A958B2CE5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2956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4CBFF37F-9BD1-4AB8-9584-4845E7533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xmlns="" id="{92AD520C-C804-4F3D-97B3-5DAAADEE81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CF7CBE73-E1DE-4E84-9166-E5A2F6230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41D4D-2817-4E69-8EAC-9F14180A618A}" type="datetimeFigureOut">
              <a:rPr lang="he-IL" smtClean="0"/>
              <a:t>י"ט/חשון/תשפ"ג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9E670655-4BD4-4957-B2E3-BDE2672E9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4D884917-683B-4750-A838-38BF70780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3296-9F5D-474C-93B7-3A958B2CE5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1726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xmlns="" id="{9B62B954-0D3F-400D-952A-F001A7AEF0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xmlns="" id="{8976EACA-CB99-4A8E-AF12-E1FF7B571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CD26647F-3123-492E-9C18-C9E134582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41D4D-2817-4E69-8EAC-9F14180A618A}" type="datetimeFigureOut">
              <a:rPr lang="he-IL" smtClean="0"/>
              <a:t>י"ט/חשון/תשפ"ג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49B50C08-F537-474B-9297-EC8FB1BD2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A0350744-94CA-4F82-A6A0-99217F1B6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3296-9F5D-474C-93B7-3A958B2CE5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846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FCBFF5DD-737B-4B0F-9BAE-0B620B3E1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0BE49203-43BE-4393-863A-09B868852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5E57F781-980B-46F5-AF23-7D5D217AA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41D4D-2817-4E69-8EAC-9F14180A618A}" type="datetimeFigureOut">
              <a:rPr lang="he-IL" smtClean="0"/>
              <a:t>י"ט/חשון/תשפ"ג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DC44F2F6-B788-4113-A23C-BC048F9FA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85B162D6-FF2A-4D74-9B7B-D59F42CEA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3296-9F5D-474C-93B7-3A958B2CE5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5876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8D403891-D0F1-4D15-A54C-BC560371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D6442FF7-30F3-464C-894D-19C5ED213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68356C39-48A8-4F44-9CAD-D910696AF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41D4D-2817-4E69-8EAC-9F14180A618A}" type="datetimeFigureOut">
              <a:rPr lang="he-IL" smtClean="0"/>
              <a:t>י"ט/חשון/תשפ"ג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475C0A64-2DCD-4E6C-AFBF-25D2612D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9298A2A5-53F9-414D-BE7F-E065E22EF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3296-9F5D-474C-93B7-3A958B2CE5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896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55B8E649-E0B9-4EB7-A20F-1588D17BF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5C076810-2FD6-4DD3-B2E3-5353A333D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xmlns="" id="{513DF24A-8645-45DD-9A21-CA43767EC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68F86692-4A8F-47A3-ADC9-3A4FA9CEA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41D4D-2817-4E69-8EAC-9F14180A618A}" type="datetimeFigureOut">
              <a:rPr lang="he-IL" smtClean="0"/>
              <a:t>י"ט/חשון/תשפ"ג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E3F17C3F-52AC-4B5C-9837-674AC03AB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7E06A05C-4305-4AB7-9AAA-97704222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3296-9F5D-474C-93B7-3A958B2CE5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0152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C7FE0D28-8AE4-4821-B8CA-5FFBFB10C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4915DF0F-92EE-4F88-944E-4A6F29CDD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xmlns="" id="{8E252112-B283-4ED6-B0D0-124A7C7D8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xmlns="" id="{F5CFD3C0-43FF-482A-9CF9-D5979B925A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xmlns="" id="{A59DF566-D1F0-4DEA-A626-FE6BA207A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xmlns="" id="{AA01E467-ECAB-4B08-8E18-06F76CBA4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41D4D-2817-4E69-8EAC-9F14180A618A}" type="datetimeFigureOut">
              <a:rPr lang="he-IL" smtClean="0"/>
              <a:t>י"ט/חשון/תשפ"ג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xmlns="" id="{53DEEE6A-6CEB-4E47-85D6-EB1A91523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xmlns="" id="{0F88A3A5-477C-45CC-90E4-E1A0CBB83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3296-9F5D-474C-93B7-3A958B2CE5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622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3D4EAE4E-5B19-491C-8020-8A6037CB2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xmlns="" id="{78C0884A-D409-4DC1-A3D6-595988BFE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41D4D-2817-4E69-8EAC-9F14180A618A}" type="datetimeFigureOut">
              <a:rPr lang="he-IL" smtClean="0"/>
              <a:t>י"ט/חשון/תשפ"ג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xmlns="" id="{CED5DF23-E1C8-4188-8539-54F884BEB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xmlns="" id="{5722E9DB-D4EB-437D-9140-44215ED16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3296-9F5D-474C-93B7-3A958B2CE5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8056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xmlns="" id="{1B4751DE-C671-4022-A804-ECFF8D8F6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41D4D-2817-4E69-8EAC-9F14180A618A}" type="datetimeFigureOut">
              <a:rPr lang="he-IL" smtClean="0"/>
              <a:t>י"ט/חשון/תשפ"ג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xmlns="" id="{643D77F2-20BF-4E8A-BB1E-58E454D10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C6B17BA-179A-433B-A58B-0C1E0128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3296-9F5D-474C-93B7-3A958B2CE5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1505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4E319845-8199-453D-8D49-51244921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A2A92ECA-25E7-49ED-8869-851FA98BD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xmlns="" id="{4CEEE18E-7780-456B-940C-CA20FF803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C878F278-573D-44C7-9707-FC9D4B310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41D4D-2817-4E69-8EAC-9F14180A618A}" type="datetimeFigureOut">
              <a:rPr lang="he-IL" smtClean="0"/>
              <a:t>י"ט/חשון/תשפ"ג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72FD3441-3BF3-4965-8864-BD611C1DD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CC20B285-5E41-44FC-8B8A-3C60EAAB5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3296-9F5D-474C-93B7-3A958B2CE5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0322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F8139946-F4E5-4A51-86F2-33EB4F2E3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xmlns="" id="{9377933A-F3CA-4E1B-BEC4-D589D69FB1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xmlns="" id="{19B01245-4EAB-4EFD-8C11-659C1A03C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3B925C3F-FCE4-4FBA-9C90-9D2C3E647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41D4D-2817-4E69-8EAC-9F14180A618A}" type="datetimeFigureOut">
              <a:rPr lang="he-IL" smtClean="0"/>
              <a:t>י"ט/חשון/תשפ"ג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AC7E0545-F129-4485-AED8-9400569EB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3032D9D8-639F-4ABE-B2B8-53CD68ECA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3296-9F5D-474C-93B7-3A958B2CE5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1830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xmlns="" id="{DD825B7F-6802-420F-B9E1-B44BAAA29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338CAF12-BD4B-4458-9B80-0CEFC8755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FCB49178-A9A8-4B04-AF5F-667CB6FEEB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41D4D-2817-4E69-8EAC-9F14180A618A}" type="datetimeFigureOut">
              <a:rPr lang="he-IL" smtClean="0"/>
              <a:t>י"ט/חשון/תשפ"ג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8A5527A5-20FD-4969-AF9D-3F3E48D31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B294D74E-75A5-4B97-9CF1-5FC7C963E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03296-9F5D-474C-93B7-3A958B2CE5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121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m5WknqYAZ9w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B4C691CA-1F76-4A9C-82A9-53CD027FB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he-IL" dirty="0"/>
              <a:t>הגיבורות שלנו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361FA849-13BE-4E7F-9231-424302502C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05" r="1" b="973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53912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xmlns="" id="{D4771268-CB57-404A-9271-370EB28F60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xmlns="" id="{3512D895-CD27-4F6D-9AFA-F29CB4CEEC55}"/>
              </a:ext>
            </a:extLst>
          </p:cNvPr>
          <p:cNvSpPr/>
          <p:nvPr/>
        </p:nvSpPr>
        <p:spPr>
          <a:xfrm>
            <a:off x="822520" y="1967265"/>
            <a:ext cx="3023616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דומינו</a:t>
            </a: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גיבורים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גיבורה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אישית</a:t>
            </a: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גיבורה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תרבותית</a:t>
            </a: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D567FD5F-7204-41DF-A972-AF3668FD4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876597"/>
            <a:ext cx="6780700" cy="510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2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xmlns="" id="{832DBBE3-22B9-4134-A978-FB0564B104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0" b="4100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xmlns="" id="{8C147088-C80E-440B-A0AF-2CB2C1732279}"/>
              </a:ext>
            </a:extLst>
          </p:cNvPr>
          <p:cNvSpPr/>
          <p:nvPr/>
        </p:nvSpPr>
        <p:spPr>
          <a:xfrm>
            <a:off x="7777112" y="2952674"/>
            <a:ext cx="4104587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algn="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מה</a:t>
            </a:r>
            <a:r>
              <a:rPr lang="en-US" sz="2800" dirty="0"/>
              <a:t> </a:t>
            </a:r>
            <a:r>
              <a:rPr lang="en-US" sz="2800" dirty="0" err="1"/>
              <a:t>הופך</a:t>
            </a:r>
            <a:r>
              <a:rPr lang="en-US" sz="2800" dirty="0"/>
              <a:t> </a:t>
            </a:r>
            <a:r>
              <a:rPr lang="en-US" sz="2800" dirty="0" err="1"/>
              <a:t>אדם</a:t>
            </a:r>
            <a:r>
              <a:rPr lang="en-US" sz="2800" dirty="0"/>
              <a:t> </a:t>
            </a:r>
            <a:r>
              <a:rPr lang="en-US" sz="2800" dirty="0" err="1"/>
              <a:t>לגיבור</a:t>
            </a:r>
            <a:r>
              <a:rPr lang="en-US" sz="2800" dirty="0"/>
              <a:t>?</a:t>
            </a:r>
            <a:endParaRPr lang="he-IL" sz="2800" dirty="0"/>
          </a:p>
          <a:p>
            <a:pPr marL="57150" algn="r"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  <a:p>
            <a:pPr marL="285750" indent="-228600" algn="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אלו</a:t>
            </a:r>
            <a:r>
              <a:rPr lang="en-US" sz="2800" dirty="0"/>
              <a:t> </a:t>
            </a:r>
            <a:r>
              <a:rPr lang="en-US" sz="2800" dirty="0" err="1"/>
              <a:t>תכונות</a:t>
            </a:r>
            <a:r>
              <a:rPr lang="en-US" sz="2800" dirty="0"/>
              <a:t> </a:t>
            </a:r>
            <a:r>
              <a:rPr lang="en-US" sz="2800" dirty="0" err="1"/>
              <a:t>נדרשו</a:t>
            </a:r>
            <a:r>
              <a:rPr lang="he-IL" sz="2800" dirty="0"/>
              <a:t>ת</a:t>
            </a:r>
            <a:r>
              <a:rPr lang="en-US" sz="2800" dirty="0"/>
              <a:t> </a:t>
            </a:r>
            <a:r>
              <a:rPr lang="en-US" sz="2800" dirty="0" err="1"/>
              <a:t>כדי</a:t>
            </a:r>
            <a:r>
              <a:rPr lang="en-US" sz="2800" dirty="0"/>
              <a:t> </a:t>
            </a:r>
            <a:r>
              <a:rPr lang="en-US" sz="2800" dirty="0" err="1"/>
              <a:t>שהאדם</a:t>
            </a:r>
            <a:r>
              <a:rPr lang="en-US" sz="2800" dirty="0"/>
              <a:t> </a:t>
            </a:r>
            <a:r>
              <a:rPr lang="en-US" sz="2800" dirty="0" err="1"/>
              <a:t>יוגדר</a:t>
            </a:r>
            <a:r>
              <a:rPr lang="en-US" sz="2800" dirty="0"/>
              <a:t> </a:t>
            </a:r>
            <a:r>
              <a:rPr lang="en-US" sz="2800" dirty="0" err="1"/>
              <a:t>כגיבור</a:t>
            </a:r>
            <a:r>
              <a:rPr lang="en-US" sz="2800" dirty="0"/>
              <a:t>?</a:t>
            </a:r>
            <a:endParaRPr lang="en-US" sz="1600"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xmlns="" id="{4C489695-FEF5-4925-A97D-F0BA14F626DA}"/>
              </a:ext>
            </a:extLst>
          </p:cNvPr>
          <p:cNvSpPr/>
          <p:nvPr/>
        </p:nvSpPr>
        <p:spPr>
          <a:xfrm>
            <a:off x="7211505" y="633904"/>
            <a:ext cx="42932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200" dirty="0">
                <a:solidFill>
                  <a:srgbClr val="C00000"/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למה בעצם אנחנו מתכוונות כשאנחנו אומרים שמישהי גיבורה??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xmlns="" id="{FE67C361-0C3C-47EF-A363-92C3967F8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69221" y="-11520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2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xmlns="" id="{832DBBE3-22B9-4134-A978-FB0564B10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" y="0"/>
            <a:ext cx="4066000" cy="553668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xmlns="" id="{AB507873-7355-4131-AE3B-39697D5AD782}"/>
              </a:ext>
            </a:extLst>
          </p:cNvPr>
          <p:cNvSpPr/>
          <p:nvPr/>
        </p:nvSpPr>
        <p:spPr>
          <a:xfrm>
            <a:off x="4563384" y="5606404"/>
            <a:ext cx="41666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600" dirty="0"/>
              <a:t>.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xmlns="" id="{31E6C548-377C-4EAD-A62E-63630984EBD6}"/>
              </a:ext>
            </a:extLst>
          </p:cNvPr>
          <p:cNvSpPr/>
          <p:nvPr/>
        </p:nvSpPr>
        <p:spPr>
          <a:xfrm>
            <a:off x="4251489" y="662396"/>
            <a:ext cx="73672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"הגבורה אינה מושג צבאי, כל מקום שאתה מוצא בו הקרבה, גם גבורה תמצא שם: </a:t>
            </a:r>
          </a:p>
          <a:p>
            <a:r>
              <a:rPr lang="he-IL" dirty="0"/>
              <a:t>אדם ההולך לערוך תצפיות מטאורולוגיות על אי בודד, באזור של חשכת שלגים, גיבור הוא ודרכו קשה פי כמה מדרכו של איש היוצא להסתכנות חד פעמית.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C4CAEDB-9544-4A00-A0E5-7E5B797CE753}"/>
              </a:ext>
            </a:extLst>
          </p:cNvPr>
          <p:cNvSpPr txBox="1"/>
          <p:nvPr/>
        </p:nvSpPr>
        <p:spPr>
          <a:xfrm>
            <a:off x="4842216" y="1585726"/>
            <a:ext cx="62594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C00000"/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מדוע מגדיר יצחק שדה את החוקר כגיבור?</a:t>
            </a: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xmlns="" id="{CA158025-CD7C-4117-8E28-0AF82014AAA0}"/>
              </a:ext>
            </a:extLst>
          </p:cNvPr>
          <p:cNvSpPr/>
          <p:nvPr/>
        </p:nvSpPr>
        <p:spPr>
          <a:xfrm>
            <a:off x="4345757" y="2165782"/>
            <a:ext cx="7273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הרופא העובד במחקר מסוכן ועושה את גופו עצמו שפן ניסיונות, גיבור הוא. 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xmlns="" id="{4B90AFB5-D4D0-4943-B780-6E539A6C2CEB}"/>
              </a:ext>
            </a:extLst>
          </p:cNvPr>
          <p:cNvSpPr/>
          <p:nvPr/>
        </p:nvSpPr>
        <p:spPr>
          <a:xfrm>
            <a:off x="6353263" y="2671254"/>
            <a:ext cx="4748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dirty="0">
                <a:solidFill>
                  <a:srgbClr val="C00000"/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מה יכולה להיות הסיבה שיסכן את עצמו?</a:t>
            </a: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xmlns="" id="{03FB6D92-FA76-49EE-8A1D-DBB51F9AE0E9}"/>
              </a:ext>
            </a:extLst>
          </p:cNvPr>
          <p:cNvSpPr/>
          <p:nvPr/>
        </p:nvSpPr>
        <p:spPr>
          <a:xfrm>
            <a:off x="4618305" y="3194474"/>
            <a:ext cx="7000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גיבור הוא גם המתיישב החלוץ, גם איש הרוח החי למען רעיונו ומפעל חייו, </a:t>
            </a:r>
          </a:p>
          <a:p>
            <a:r>
              <a:rPr lang="he-IL" dirty="0"/>
              <a:t>הגבורה </a:t>
            </a:r>
            <a:r>
              <a:rPr lang="he-IL" dirty="0" err="1"/>
              <a:t>האמיתית</a:t>
            </a:r>
            <a:r>
              <a:rPr lang="he-IL" dirty="0"/>
              <a:t> מתגלה גם ביום יום... </a:t>
            </a: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xmlns="" id="{74CB842D-A5B4-4025-848E-6B631635E45A}"/>
              </a:ext>
            </a:extLst>
          </p:cNvPr>
          <p:cNvSpPr/>
          <p:nvPr/>
        </p:nvSpPr>
        <p:spPr>
          <a:xfrm>
            <a:off x="6041688" y="3871509"/>
            <a:ext cx="4953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dirty="0">
                <a:solidFill>
                  <a:srgbClr val="C00000"/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מתי? האם בין הגיבורות שלכן יש כאלה?</a:t>
            </a: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xmlns="" id="{F44FE0BE-45C4-45BC-955B-CED36B4EAF2C}"/>
              </a:ext>
            </a:extLst>
          </p:cNvPr>
          <p:cNvSpPr/>
          <p:nvPr/>
        </p:nvSpPr>
        <p:spPr>
          <a:xfrm>
            <a:off x="0" y="5536681"/>
            <a:ext cx="4066000" cy="13213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xmlns="" id="{B2B763D7-254E-4A3D-B231-A3099A70B52A}"/>
              </a:ext>
            </a:extLst>
          </p:cNvPr>
          <p:cNvSpPr/>
          <p:nvPr/>
        </p:nvSpPr>
        <p:spPr>
          <a:xfrm>
            <a:off x="4680956" y="4394729"/>
            <a:ext cx="70004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לא הפחדנות היא היפוכה של הגבורה אלא האנוכיות, האיש האנוכי יכול להיות אמיץ אך גיבור הוא לא יהיה... </a:t>
            </a:r>
            <a:r>
              <a:rPr lang="he-IL" b="1" dirty="0"/>
              <a:t>הגבורה היא קודם כל מידה מוסרית.</a:t>
            </a:r>
          </a:p>
          <a:p>
            <a:r>
              <a:rPr lang="he-IL" b="1" dirty="0"/>
              <a:t>הגבורה אינה מושג צבאי, ביסודה אהבת הזולת</a:t>
            </a:r>
            <a:r>
              <a:rPr lang="he-IL" dirty="0"/>
              <a:t>."  	      </a:t>
            </a:r>
          </a:p>
          <a:p>
            <a:pPr algn="l"/>
            <a:r>
              <a:rPr lang="he-IL" dirty="0"/>
              <a:t>(יצחק שדה)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596FCCB-9865-48FF-98EB-7CB43FBE0393}"/>
              </a:ext>
            </a:extLst>
          </p:cNvPr>
          <p:cNvSpPr txBox="1"/>
          <p:nvPr/>
        </p:nvSpPr>
        <p:spPr>
          <a:xfrm>
            <a:off x="3049" y="5536681"/>
            <a:ext cx="3984489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יצחק שדה </a:t>
            </a:r>
          </a:p>
          <a:p>
            <a:r>
              <a:rPr lang="he-IL" sz="1600" dirty="0"/>
              <a:t>(1890- 1952) אלוף בצה"ל, מפקד, מנהיג, מחנך וסופר יהודי שכונה "הזקן" ושהיה </a:t>
            </a:r>
            <a:r>
              <a:rPr lang="he-IL" sz="1600" dirty="0" err="1"/>
              <a:t>ממניחי</a:t>
            </a:r>
            <a:r>
              <a:rPr lang="he-IL" sz="1600" dirty="0"/>
              <a:t> הייסוד לצה"ל ולעצמאות ישראל, ממפקדי ארגון "ההגנה", ממייסדי הפלמ"ח</a:t>
            </a:r>
          </a:p>
        </p:txBody>
      </p:sp>
    </p:spTree>
    <p:extLst>
      <p:ext uri="{BB962C8B-B14F-4D97-AF65-F5344CB8AC3E}">
        <p14:creationId xmlns:p14="http://schemas.microsoft.com/office/powerpoint/2010/main" val="143391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xmlns="" id="{832DBBE3-22B9-4134-A978-FB0564B10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" y="0"/>
            <a:ext cx="4066000" cy="553668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xmlns="" id="{AB507873-7355-4131-AE3B-39697D5AD782}"/>
              </a:ext>
            </a:extLst>
          </p:cNvPr>
          <p:cNvSpPr/>
          <p:nvPr/>
        </p:nvSpPr>
        <p:spPr>
          <a:xfrm>
            <a:off x="4563384" y="5606404"/>
            <a:ext cx="41666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600" dirty="0"/>
              <a:t>.</a:t>
            </a: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xmlns="" id="{F44FE0BE-45C4-45BC-955B-CED36B4EAF2C}"/>
              </a:ext>
            </a:extLst>
          </p:cNvPr>
          <p:cNvSpPr/>
          <p:nvPr/>
        </p:nvSpPr>
        <p:spPr>
          <a:xfrm>
            <a:off x="0" y="5536681"/>
            <a:ext cx="4066000" cy="13213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596FCCB-9865-48FF-98EB-7CB43FBE0393}"/>
              </a:ext>
            </a:extLst>
          </p:cNvPr>
          <p:cNvSpPr txBox="1"/>
          <p:nvPr/>
        </p:nvSpPr>
        <p:spPr>
          <a:xfrm>
            <a:off x="3049" y="5536681"/>
            <a:ext cx="3984489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יצחק שדה </a:t>
            </a:r>
          </a:p>
          <a:p>
            <a:r>
              <a:rPr lang="he-IL" sz="1600" dirty="0"/>
              <a:t>(1890- 1952) אלוף בצה"ל, מפקד, מנהיג, מחנך וסופר יהודי שכונה "הזקן" ושהיה </a:t>
            </a:r>
            <a:r>
              <a:rPr lang="he-IL" sz="1600" dirty="0" err="1"/>
              <a:t>ממניחי</a:t>
            </a:r>
            <a:r>
              <a:rPr lang="he-IL" sz="1600" dirty="0"/>
              <a:t> הייסוד לצה"ל ולעצמאות ישראל, ממפקדי ארגון "ההגנה", ממייסדי הפלמ"ח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xmlns="" id="{5409F2B0-0B4D-4D24-9EE0-E00FA0345D23}"/>
              </a:ext>
            </a:extLst>
          </p:cNvPr>
          <p:cNvSpPr/>
          <p:nvPr/>
        </p:nvSpPr>
        <p:spPr>
          <a:xfrm>
            <a:off x="4958499" y="433710"/>
            <a:ext cx="654220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200" dirty="0">
                <a:solidFill>
                  <a:srgbClr val="C00000"/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יצחק שדה אומר שהיסוד של גבורה היא אהבת הזולת. </a:t>
            </a:r>
          </a:p>
          <a:p>
            <a:r>
              <a:rPr lang="he-IL" sz="3200" dirty="0">
                <a:solidFill>
                  <a:srgbClr val="C00000"/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למה הוא מתכוון? </a:t>
            </a:r>
          </a:p>
          <a:p>
            <a:r>
              <a:rPr lang="he-IL" sz="3200" dirty="0">
                <a:solidFill>
                  <a:srgbClr val="C00000"/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למה לאהוב מישהו אחר זה גבורה? </a:t>
            </a:r>
          </a:p>
          <a:p>
            <a:r>
              <a:rPr lang="he-IL" sz="3200" dirty="0">
                <a:solidFill>
                  <a:srgbClr val="C00000"/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במה אהבה באה לידי ביטוי? </a:t>
            </a:r>
          </a:p>
          <a:p>
            <a:endParaRPr lang="he-IL" sz="3200" dirty="0">
              <a:solidFill>
                <a:srgbClr val="C00000"/>
              </a:solidFill>
              <a:latin typeface="BN Sharon New" panose="00000500000000000000" pitchFamily="2" charset="-79"/>
              <a:cs typeface="BN Sharon New" panose="00000500000000000000" pitchFamily="2" charset="-79"/>
            </a:endParaRPr>
          </a:p>
          <a:p>
            <a:r>
              <a:rPr lang="he-IL" sz="3200" dirty="0">
                <a:solidFill>
                  <a:srgbClr val="C00000"/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מה ההבדל בין גיבור לאמיץ?</a:t>
            </a:r>
          </a:p>
          <a:p>
            <a:endParaRPr lang="he-IL" sz="3200" dirty="0">
              <a:solidFill>
                <a:srgbClr val="C00000"/>
              </a:solidFill>
              <a:latin typeface="BN Sharon New" panose="00000500000000000000" pitchFamily="2" charset="-79"/>
              <a:cs typeface="BN Sharon New" panose="00000500000000000000" pitchFamily="2" charset="-79"/>
            </a:endParaRPr>
          </a:p>
          <a:p>
            <a:r>
              <a:rPr lang="he-IL" sz="3200" dirty="0">
                <a:solidFill>
                  <a:srgbClr val="C00000"/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שתפו במקרים בהם באו לידי ביטוי מעשי גבורה שכאלו בתוך בית הספר.</a:t>
            </a:r>
          </a:p>
        </p:txBody>
      </p:sp>
    </p:spTree>
    <p:extLst>
      <p:ext uri="{BB962C8B-B14F-4D97-AF65-F5344CB8AC3E}">
        <p14:creationId xmlns:p14="http://schemas.microsoft.com/office/powerpoint/2010/main" val="143405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xmlns="" id="{AFA57BF3-0667-46D9-8477-6970835D1031}"/>
              </a:ext>
            </a:extLst>
          </p:cNvPr>
          <p:cNvSpPr/>
          <p:nvPr/>
        </p:nvSpPr>
        <p:spPr>
          <a:xfrm>
            <a:off x="619446" y="561462"/>
            <a:ext cx="6096000" cy="61555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2000" dirty="0"/>
              <a:t>כחלק מהגזירות הקשות של היוונים על היהודים הם גזרו גזירה שנקראת "חוק הלילה הראשון", שמשמעותה היא שבליל כלולותיה הכלה תילקח להגמון [המושל היווני]  ורק למחרת תחזור לבעלה. </a:t>
            </a:r>
          </a:p>
          <a:p>
            <a:r>
              <a:rPr lang="he-IL" sz="2000" dirty="0"/>
              <a:t>עד שקמה חנה בת מתתיהו כהן גדול. </a:t>
            </a:r>
          </a:p>
          <a:p>
            <a:r>
              <a:rPr lang="he-IL" sz="2000" dirty="0"/>
              <a:t>כיון שהגיע יום שמחתה ערכו לכבודה סעודה גדולה, ובאמצע הסעודה עמדה חנה בת מתתיהו וקרעה בגדיה ועמדה עירומה בפני משפחתה ובפני כל החוגגים.</a:t>
            </a:r>
          </a:p>
          <a:p>
            <a:r>
              <a:rPr lang="he-IL" sz="2000" dirty="0"/>
              <a:t>נתמלאו אחיה בושה וכעס, ועמדו לרצוח אותה מפני שפגעה בכבוד המשפחה... </a:t>
            </a:r>
          </a:p>
          <a:p>
            <a:r>
              <a:rPr lang="he-IL" sz="2000" dirty="0"/>
              <a:t>אמרה להם: על שעמדתי עירומה לפניכם ולפני העם אתם מתקנאים בי, אך למסור אותי להגמון שיתעלל בי – אין אתם מתקנאים בי?!</a:t>
            </a:r>
          </a:p>
          <a:p>
            <a:r>
              <a:rPr lang="he-IL" sz="2000" dirty="0"/>
              <a:t>באותה שעה אמרו אחיה בואו </a:t>
            </a:r>
            <a:r>
              <a:rPr lang="he-IL" sz="2000" dirty="0" err="1"/>
              <a:t>ונקח</a:t>
            </a:r>
            <a:r>
              <a:rPr lang="he-IL" sz="2000" dirty="0"/>
              <a:t> </a:t>
            </a:r>
            <a:r>
              <a:rPr lang="he-IL" sz="2000" dirty="0" err="1"/>
              <a:t>אחותינו</a:t>
            </a:r>
            <a:r>
              <a:rPr lang="he-IL" sz="2000" dirty="0"/>
              <a:t> ונוליך אותה אצל ההגמון, כאילו אנו מוסרים אותה לו, ונמרוד בו, </a:t>
            </a:r>
          </a:p>
          <a:p>
            <a:r>
              <a:rPr lang="he-IL" sz="2000" dirty="0"/>
              <a:t>ונכנס יהודה עם אחותו אל ההגמון וחתכו ראשו והרגו שריו ועבדיו.</a:t>
            </a:r>
          </a:p>
          <a:p>
            <a:endParaRPr lang="he-IL" dirty="0"/>
          </a:p>
          <a:p>
            <a:pPr algn="l"/>
            <a:r>
              <a:rPr lang="he-IL" dirty="0"/>
              <a:t>מעובד ע"פ מדרש מעשה חנוכה, אוצר המדרשים.</a:t>
            </a:r>
          </a:p>
          <a:p>
            <a:endParaRPr lang="he-IL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xmlns="" id="{03EFC91F-16FC-4664-B852-249A8BB0B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164" y="0"/>
            <a:ext cx="4810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0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xmlns="" id="{03EFC91F-16FC-4664-B852-249A8BB0B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164" y="0"/>
            <a:ext cx="4810836" cy="6858000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xmlns="" id="{8B2855D0-3D12-4FD6-9D58-0B17261317D4}"/>
              </a:ext>
            </a:extLst>
          </p:cNvPr>
          <p:cNvSpPr/>
          <p:nvPr/>
        </p:nvSpPr>
        <p:spPr>
          <a:xfrm>
            <a:off x="851555" y="1059500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200" dirty="0">
                <a:solidFill>
                  <a:srgbClr val="C00000"/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מה הפתיע אתכן בסיפור על חנה בת מתתיהו?</a:t>
            </a:r>
          </a:p>
          <a:p>
            <a:endParaRPr lang="he-IL" sz="3200" dirty="0">
              <a:solidFill>
                <a:srgbClr val="C00000"/>
              </a:solidFill>
              <a:latin typeface="BN Sharon New" panose="00000500000000000000" pitchFamily="2" charset="-79"/>
              <a:cs typeface="BN Sharon New" panose="00000500000000000000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200" dirty="0">
                <a:solidFill>
                  <a:srgbClr val="C00000"/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לו יכולתן לפגוש אותה –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200" dirty="0">
                <a:solidFill>
                  <a:srgbClr val="C00000"/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מה הייתן אומרות לה?</a:t>
            </a:r>
          </a:p>
          <a:p>
            <a:endParaRPr lang="he-IL" sz="3200" dirty="0">
              <a:solidFill>
                <a:srgbClr val="C00000"/>
              </a:solidFill>
              <a:latin typeface="BN Sharon New" panose="00000500000000000000" pitchFamily="2" charset="-79"/>
              <a:cs typeface="BN Sharon New" panose="00000500000000000000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200" dirty="0">
                <a:solidFill>
                  <a:srgbClr val="C00000"/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האם הכרתן את הסיפור? </a:t>
            </a:r>
          </a:p>
          <a:p>
            <a:r>
              <a:rPr lang="he-IL" sz="3200" dirty="0">
                <a:solidFill>
                  <a:srgbClr val="C00000"/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מדוע לדעתכן הסיפור פחות מוכר?        האם חשוב שיכירו אותו לדעתכן?</a:t>
            </a:r>
          </a:p>
        </p:txBody>
      </p:sp>
    </p:spTree>
    <p:extLst>
      <p:ext uri="{BB962C8B-B14F-4D97-AF65-F5344CB8AC3E}">
        <p14:creationId xmlns:p14="http://schemas.microsoft.com/office/powerpoint/2010/main" val="325355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B95B9BA8-1D69-4796-85F5-B6D0BD5235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FD89EFE-5839-49FF-AC65-94F5534BD4C9}"/>
              </a:ext>
            </a:extLst>
          </p:cNvPr>
          <p:cNvSpPr txBox="1"/>
          <p:nvPr/>
        </p:nvSpPr>
        <p:spPr>
          <a:xfrm>
            <a:off x="5769204" y="1036948"/>
            <a:ext cx="5603645" cy="19282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4800" dirty="0">
                <a:solidFill>
                  <a:schemeClr val="bg1"/>
                </a:solidFill>
                <a:latin typeface="BN Alpaca" panose="02000000000000000000" pitchFamily="2" charset="-79"/>
                <a:ea typeface="+mj-ea"/>
              </a:rPr>
              <a:t>עִיד אֶל בַּנַאת</a:t>
            </a:r>
            <a:endParaRPr lang="en-US" sz="4800" dirty="0">
              <a:solidFill>
                <a:schemeClr val="bg1"/>
              </a:solidFill>
              <a:latin typeface="BN Alpaca" panose="02000000000000000000" pitchFamily="2" charset="-79"/>
              <a:ea typeface="+mj-ea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BN Alpaca" panose="02000000000000000000" pitchFamily="2" charset="-79"/>
                <a:ea typeface="+mj-ea"/>
              </a:rPr>
              <a:t> - </a:t>
            </a:r>
            <a:r>
              <a:rPr lang="en-US" sz="4800" dirty="0" err="1">
                <a:solidFill>
                  <a:schemeClr val="bg1"/>
                </a:solidFill>
                <a:latin typeface="BN Alpaca" panose="02000000000000000000" pitchFamily="2" charset="-79"/>
                <a:ea typeface="+mj-ea"/>
              </a:rPr>
              <a:t>מה</a:t>
            </a:r>
            <a:r>
              <a:rPr lang="en-US" sz="4800" dirty="0">
                <a:solidFill>
                  <a:schemeClr val="bg1"/>
                </a:solidFill>
                <a:latin typeface="BN Alpaca" panose="02000000000000000000" pitchFamily="2" charset="-79"/>
                <a:ea typeface="+mj-ea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BN Alpaca" panose="02000000000000000000" pitchFamily="2" charset="-79"/>
                <a:ea typeface="+mj-ea"/>
              </a:rPr>
              <a:t>זה</a:t>
            </a:r>
            <a:r>
              <a:rPr lang="en-US" sz="4800" dirty="0">
                <a:solidFill>
                  <a:schemeClr val="bg1"/>
                </a:solidFill>
                <a:latin typeface="BN Alpaca" panose="02000000000000000000" pitchFamily="2" charset="-79"/>
                <a:ea typeface="+mj-ea"/>
              </a:rPr>
              <a:t>???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xmlns="" id="{9BBEDA33-A819-408A-A5F5-462EA722F8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81" r="5249" b="-2"/>
          <a:stretch/>
        </p:blipFill>
        <p:spPr>
          <a:xfrm>
            <a:off x="827088" y="1498600"/>
            <a:ext cx="5260975" cy="4676775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EAC7AFE-68C0-41EB-A1C7-108E60D7C3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27088" y="4795537"/>
            <a:ext cx="5260975" cy="1410656"/>
            <a:chOff x="827088" y="4795537"/>
            <a:chExt cx="5260975" cy="141065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127393A7-D6DA-410B-8699-AA56B57BF7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27088" y="4795537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8EC44C88-69E3-42EE-86E8-9B45F712B7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27088" y="4795537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מלבן 3">
            <a:extLst>
              <a:ext uri="{FF2B5EF4-FFF2-40B4-BE49-F238E27FC236}">
                <a16:creationId xmlns:a16="http://schemas.microsoft.com/office/drawing/2014/main" xmlns="" id="{C56687A0-8272-4E77-94B5-6AA30AA0E311}"/>
              </a:ext>
            </a:extLst>
          </p:cNvPr>
          <p:cNvSpPr/>
          <p:nvPr/>
        </p:nvSpPr>
        <p:spPr>
          <a:xfrm>
            <a:off x="6617616" y="4795537"/>
            <a:ext cx="5000331" cy="268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l" rtl="0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  <a:hlinkClick r:id="rId4"/>
              </a:rPr>
              <a:t>https://youtu.be/m5WknqYAZ9w</a:t>
            </a: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  <a:p>
            <a:pPr indent="-22860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49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xmlns="" id="{1135A26D-9D47-467E-91F1-31149BF0D2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xmlns="" id="{CB147A70-DC29-4DDF-A34C-2B82C6E229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19333" y="0"/>
            <a:ext cx="842502" cy="35479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xmlns="" id="{599A8979-2614-400C-A90C-566E5921E322}"/>
              </a:ext>
            </a:extLst>
          </p:cNvPr>
          <p:cNvSpPr/>
          <p:nvPr/>
        </p:nvSpPr>
        <p:spPr>
          <a:xfrm>
            <a:off x="650450" y="595900"/>
            <a:ext cx="5779558" cy="591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 err="1"/>
              <a:t>חג</a:t>
            </a:r>
            <a:r>
              <a:rPr lang="en-US" sz="3200" dirty="0"/>
              <a:t> </a:t>
            </a:r>
            <a:r>
              <a:rPr lang="en-US" sz="3200" dirty="0" err="1"/>
              <a:t>הבנות</a:t>
            </a:r>
            <a:r>
              <a:rPr lang="en-US" sz="3200" dirty="0"/>
              <a:t> </a:t>
            </a:r>
            <a:r>
              <a:rPr lang="en-US" sz="3200" dirty="0" err="1"/>
              <a:t>מעלה</a:t>
            </a:r>
            <a:r>
              <a:rPr lang="en-US" sz="3200" dirty="0"/>
              <a:t> </a:t>
            </a:r>
            <a:r>
              <a:rPr lang="en-US" sz="3200" dirty="0" err="1"/>
              <a:t>על</a:t>
            </a:r>
            <a:r>
              <a:rPr lang="en-US" sz="3200" dirty="0"/>
              <a:t> </a:t>
            </a:r>
            <a:r>
              <a:rPr lang="en-US" sz="3200" dirty="0" err="1"/>
              <a:t>נס</a:t>
            </a:r>
            <a:r>
              <a:rPr lang="en-US" sz="3200" dirty="0"/>
              <a:t> </a:t>
            </a:r>
            <a:r>
              <a:rPr lang="en-US" sz="3200" dirty="0" err="1"/>
              <a:t>את</a:t>
            </a:r>
            <a:r>
              <a:rPr lang="en-US" sz="3200" dirty="0"/>
              <a:t> </a:t>
            </a:r>
            <a:r>
              <a:rPr lang="en-US" sz="3200" dirty="0" err="1"/>
              <a:t>הגבורה</a:t>
            </a:r>
            <a:r>
              <a:rPr lang="en-US" sz="3200" dirty="0"/>
              <a:t>, </a:t>
            </a:r>
            <a:r>
              <a:rPr lang="en-US" sz="3200" dirty="0" err="1"/>
              <a:t>החוכמה</a:t>
            </a:r>
            <a:r>
              <a:rPr lang="en-US" sz="3200" dirty="0"/>
              <a:t> </a:t>
            </a:r>
            <a:r>
              <a:rPr lang="en-US" sz="3200" dirty="0" err="1"/>
              <a:t>והאחווה</a:t>
            </a:r>
            <a:r>
              <a:rPr lang="en-US" sz="3200" dirty="0"/>
              <a:t> </a:t>
            </a:r>
            <a:r>
              <a:rPr lang="en-US" sz="3200" dirty="0" err="1"/>
              <a:t>של</a:t>
            </a:r>
            <a:r>
              <a:rPr lang="en-US" sz="3200" dirty="0"/>
              <a:t> </a:t>
            </a:r>
            <a:r>
              <a:rPr lang="en-US" sz="3200" dirty="0" err="1"/>
              <a:t>נשים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 err="1"/>
              <a:t>לאורך</a:t>
            </a:r>
            <a:r>
              <a:rPr lang="en-US" sz="3200" dirty="0"/>
              <a:t> </a:t>
            </a:r>
            <a:r>
              <a:rPr lang="en-US" sz="3200" dirty="0" err="1"/>
              <a:t>הדורות</a:t>
            </a:r>
            <a:r>
              <a:rPr lang="en-US" dirty="0"/>
              <a:t>.</a:t>
            </a:r>
          </a:p>
          <a:p>
            <a:pPr indent="-228600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אילו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כוחות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הייתן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רוצות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לשאוב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מחג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הבנות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2">
                  <a:lumMod val="75000"/>
                </a:schemeClr>
              </a:solidFill>
              <a:latin typeface="BN Sharon New" panose="00000500000000000000" pitchFamily="2" charset="-79"/>
              <a:cs typeface="BN Sharon New" panose="00000500000000000000" pitchFamily="2" charset="-79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האם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יש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לכן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מסורת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במשפחה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של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מפגשים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רק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של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בנות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? </a:t>
            </a:r>
            <a:r>
              <a:rPr lang="he-IL" sz="2400" dirty="0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עם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האחיות</a:t>
            </a:r>
            <a:r>
              <a:rPr lang="he-IL" sz="2400" dirty="0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? הס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בתות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?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   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שתפו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אותנו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-</a:t>
            </a:r>
            <a:r>
              <a:rPr lang="he-IL" sz="2400" dirty="0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האם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הייתן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רוצות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להוסיף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BN Sharon New" panose="00000500000000000000" pitchFamily="2" charset="-79"/>
              <a:cs typeface="BN Sharon New" panose="00000500000000000000" pitchFamily="2" charset="-79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 </a:t>
            </a:r>
            <a:r>
              <a:rPr lang="he-IL" sz="2400" dirty="0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  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מסורת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כזו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2">
                  <a:lumMod val="75000"/>
                </a:schemeClr>
              </a:solidFill>
              <a:latin typeface="BN Sharon New" panose="00000500000000000000" pitchFamily="2" charset="-79"/>
              <a:cs typeface="BN Sharon New" panose="00000500000000000000" pitchFamily="2" charset="-79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מה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אתן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מציעות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לעשות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בעקבות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הלימוד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BN Sharon New" panose="00000500000000000000" pitchFamily="2" charset="-79"/>
                <a:cs typeface="BN Sharon New" panose="00000500000000000000" pitchFamily="2" charset="-79"/>
              </a:rPr>
              <a:t>?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3B438362-1E1E-4C62-A99E-4134CB1636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80791" y="1327365"/>
            <a:ext cx="610857" cy="61085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xmlns="" id="{6C077334-5571-4B83-A83E-4CCCFA7B5E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19536" y="0"/>
            <a:ext cx="2093996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xmlns="" id="{DB5CF96E-18F0-4C69-9EAE-A48A5386D3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86" b="35877" l="55000" r="95000"/>
                    </a14:imgEffect>
                  </a14:imgLayer>
                </a14:imgProps>
              </a:ext>
            </a:extLst>
          </a:blip>
          <a:srcRect l="50000" b="60137"/>
          <a:stretch/>
        </p:blipFill>
        <p:spPr>
          <a:xfrm>
            <a:off x="6706774" y="2392776"/>
            <a:ext cx="2248197" cy="2533423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xmlns="" id="{C5487AEC-F67C-401A-A6D6-4A022597D5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2170" b="60137"/>
          <a:stretch/>
        </p:blipFill>
        <p:spPr>
          <a:xfrm>
            <a:off x="9508504" y="558913"/>
            <a:ext cx="2150623" cy="2533423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xmlns="" id="{C8E270C9-8A42-4D39-AF92-D1F3E1FE38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72" t="38656" r="10628" b="21481"/>
          <a:stretch/>
        </p:blipFill>
        <p:spPr>
          <a:xfrm>
            <a:off x="9508503" y="3661942"/>
            <a:ext cx="2248197" cy="2533423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sp>
        <p:nvSpPr>
          <p:cNvPr id="76" name="Arc 75">
            <a:extLst>
              <a:ext uri="{FF2B5EF4-FFF2-40B4-BE49-F238E27FC236}">
                <a16:creationId xmlns:a16="http://schemas.microsoft.com/office/drawing/2014/main" xmlns="" id="{4D3DC50D-CA0F-48F9-B17E-20D8669AA4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76147" y="5530635"/>
            <a:ext cx="3939038" cy="3939038"/>
          </a:xfrm>
          <a:prstGeom prst="arc">
            <a:avLst>
              <a:gd name="adj1" fmla="val 16200000"/>
              <a:gd name="adj2" fmla="val 20354996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xmlns="" id="{D1B80E9C-CF8A-440B-B8F5-54BF121BF4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19536" y="6066084"/>
            <a:ext cx="1913062" cy="791916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16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494</Words>
  <Application>Microsoft Office PowerPoint</Application>
  <PresentationFormat>מותאם אישית</PresentationFormat>
  <Paragraphs>62</Paragraphs>
  <Slides>9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0" baseType="lpstr">
      <vt:lpstr>ערכת נושא Office</vt:lpstr>
      <vt:lpstr>הגיבורות שלנו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הגיבורות שלנו</dc:title>
  <dc:creator>tsippy</dc:creator>
  <cp:lastModifiedBy>שושי</cp:lastModifiedBy>
  <cp:revision>3</cp:revision>
  <dcterms:created xsi:type="dcterms:W3CDTF">2022-11-08T21:35:27Z</dcterms:created>
  <dcterms:modified xsi:type="dcterms:W3CDTF">2022-11-13T16:15:53Z</dcterms:modified>
</cp:coreProperties>
</file>